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Press Start 2P"/>
      <p:regular r:id="rId21"/>
    </p:embeddedFont>
    <p:embeddedFont>
      <p:font typeface="Archiv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C12343-7FCF-4130-AEBD-D9C5CD96D197}">
  <a:tblStyle styleId="{E7C12343-7FCF-4130-AEBD-D9C5CD96D1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Archivo-regular.fntdata"/><Relationship Id="rId21" Type="http://schemas.openxmlformats.org/officeDocument/2006/relationships/font" Target="fonts/PressStart2P-regular.fntdata"/><Relationship Id="rId24" Type="http://schemas.openxmlformats.org/officeDocument/2006/relationships/font" Target="fonts/Archivo-italic.fntdata"/><Relationship Id="rId23" Type="http://schemas.openxmlformats.org/officeDocument/2006/relationships/font" Target="fonts/Archiv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Archiv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ceb07c2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ceb07c2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Each module was tested on its own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Early stages, really hard to debug. - we forgot to standardize a lot of things across modules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 benches were very chaotic but very helpful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a7f00d7c01_0_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a7f00d7c01_0_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annah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d647eb519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d647eb519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hannah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ceb07c2a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1ceb07c2a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94eae2e4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194eae2e4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94eae2e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94eae2e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Jay- 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Recrete the game of pong using verilog and FPGA board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-"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Implement binary calculation to control ball velocity and positions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-"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Use logics gates to check for collision with between the ball, paddles and the walls.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-"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Top module to integrate separate module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-"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State machine 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-"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Reuse clock divider from LAB to match VGA frequency and display frequency on screen. (4X difference: 25MHZ VGA VS 100 MHz FPGA)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94eae2e4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94eae2e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94eae2e4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94eae2e4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d328bbd3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1d328bbd3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d328bbd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d328bbd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d328bbd3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d328bbd3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Mealy machine!!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94eae2e4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94eae2e4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Jiaxing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Unique? Challenging? Innovative?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d0d70c0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d0d70c0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Jiaxing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Unique? Challenging? Innovative?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13"/>
          <p:cNvSpPr txBox="1"/>
          <p:nvPr>
            <p:ph idx="1" type="subTitle"/>
          </p:nvPr>
        </p:nvSpPr>
        <p:spPr>
          <a:xfrm>
            <a:off x="804550" y="2253982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3"/>
          <p:cNvSpPr txBox="1"/>
          <p:nvPr>
            <p:ph idx="2" type="subTitle"/>
          </p:nvPr>
        </p:nvSpPr>
        <p:spPr>
          <a:xfrm>
            <a:off x="804550" y="2675425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3"/>
          <p:cNvSpPr txBox="1"/>
          <p:nvPr>
            <p:ph idx="3" type="subTitle"/>
          </p:nvPr>
        </p:nvSpPr>
        <p:spPr>
          <a:xfrm>
            <a:off x="337770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4" type="subTitle"/>
          </p:nvPr>
        </p:nvSpPr>
        <p:spPr>
          <a:xfrm>
            <a:off x="337770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3"/>
          <p:cNvSpPr txBox="1"/>
          <p:nvPr>
            <p:ph idx="5" type="subTitle"/>
          </p:nvPr>
        </p:nvSpPr>
        <p:spPr>
          <a:xfrm>
            <a:off x="5950850" y="2253985"/>
            <a:ext cx="2388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3"/>
          <p:cNvSpPr txBox="1"/>
          <p:nvPr>
            <p:ph idx="6" type="subTitle"/>
          </p:nvPr>
        </p:nvSpPr>
        <p:spPr>
          <a:xfrm>
            <a:off x="5950850" y="2675428"/>
            <a:ext cx="23886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hasCustomPrompt="1" idx="7" type="title"/>
          </p:nvPr>
        </p:nvSpPr>
        <p:spPr>
          <a:xfrm>
            <a:off x="15281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/>
          <p:nvPr>
            <p:ph hasCustomPrompt="1" idx="8" type="title"/>
          </p:nvPr>
        </p:nvSpPr>
        <p:spPr>
          <a:xfrm>
            <a:off x="410130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hasCustomPrompt="1" idx="9" type="title"/>
          </p:nvPr>
        </p:nvSpPr>
        <p:spPr>
          <a:xfrm>
            <a:off x="6674450" y="1676925"/>
            <a:ext cx="9414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1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38" name="Google Shape;238;p1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6" name="Google Shape;246;p1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47" name="Google Shape;247;p1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type="title"/>
          </p:nvPr>
        </p:nvSpPr>
        <p:spPr>
          <a:xfrm flipH="1">
            <a:off x="1803150" y="3412850"/>
            <a:ext cx="55377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1" name="Google Shape;251;p14"/>
          <p:cNvSpPr txBox="1"/>
          <p:nvPr>
            <p:ph idx="1" type="subTitle"/>
          </p:nvPr>
        </p:nvSpPr>
        <p:spPr>
          <a:xfrm flipH="1">
            <a:off x="1803150" y="1103500"/>
            <a:ext cx="5537700" cy="22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2" name="Google Shape;252;p14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53" name="Google Shape;253;p14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4" name="Google Shape;254;p14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55" name="Google Shape;255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14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61" name="Google Shape;261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6" name="Google Shape;266;p14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67" name="Google Shape;267;p14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270" name="Google Shape;270;p14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14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73" name="Google Shape;273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0" name="Google Shape;280;p1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81" name="Google Shape;281;p1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3" name="Google Shape;283;p1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9" name="Google Shape;289;p1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90" name="Google Shape;290;p1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4" name="Google Shape;294;p1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95" name="Google Shape;295;p1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1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97" name="Google Shape;297;p1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" name="Google Shape;302;p1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03" name="Google Shape;303;p1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8" name="Google Shape;308;p16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309" name="Google Shape;309;p16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/>
          <p:nvPr>
            <p:ph idx="2" type="pic"/>
          </p:nvPr>
        </p:nvSpPr>
        <p:spPr>
          <a:xfrm>
            <a:off x="0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313" name="Google Shape;313;p17"/>
          <p:cNvSpPr txBox="1"/>
          <p:nvPr>
            <p:ph idx="1" type="subTitle"/>
          </p:nvPr>
        </p:nvSpPr>
        <p:spPr>
          <a:xfrm>
            <a:off x="4066400" y="1596325"/>
            <a:ext cx="4364400" cy="28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hivo"/>
              <a:buChar char="■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2CB8"/>
              </a:buClr>
              <a:buSzPts val="1200"/>
              <a:buFont typeface="Chivo"/>
              <a:buChar char="■"/>
              <a:defRPr sz="2100"/>
            </a:lvl9pPr>
          </a:lstStyle>
          <a:p/>
        </p:txBody>
      </p:sp>
      <p:sp>
        <p:nvSpPr>
          <p:cNvPr id="314" name="Google Shape;314;p17"/>
          <p:cNvSpPr txBox="1"/>
          <p:nvPr>
            <p:ph type="title"/>
          </p:nvPr>
        </p:nvSpPr>
        <p:spPr>
          <a:xfrm>
            <a:off x="4066400" y="521225"/>
            <a:ext cx="43644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5" name="Google Shape;315;p17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316" name="Google Shape;316;p17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17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18" name="Google Shape;318;p1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" name="Google Shape;323;p17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24" name="Google Shape;324;p1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9" name="Google Shape;329;p17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330" name="Google Shape;330;p17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/>
          <p:nvPr>
            <p:ph idx="1" type="body"/>
          </p:nvPr>
        </p:nvSpPr>
        <p:spPr>
          <a:xfrm>
            <a:off x="713225" y="1073075"/>
            <a:ext cx="7717500" cy="12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Char char="■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9pPr>
          </a:lstStyle>
          <a:p/>
        </p:txBody>
      </p:sp>
      <p:sp>
        <p:nvSpPr>
          <p:cNvPr id="334" name="Google Shape;334;p18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5" name="Google Shape;335;p1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336" name="Google Shape;336;p1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7" name="Google Shape;337;p1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38" name="Google Shape;338;p1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" name="Google Shape;343;p1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44" name="Google Shape;344;p1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9" name="Google Shape;349;p18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350" name="Google Shape;350;p1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19"/>
          <p:cNvSpPr txBox="1"/>
          <p:nvPr>
            <p:ph idx="1" type="subTitle"/>
          </p:nvPr>
        </p:nvSpPr>
        <p:spPr>
          <a:xfrm>
            <a:off x="910563" y="1480500"/>
            <a:ext cx="3385500" cy="241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19"/>
          <p:cNvSpPr txBox="1"/>
          <p:nvPr>
            <p:ph idx="2" type="subTitle"/>
          </p:nvPr>
        </p:nvSpPr>
        <p:spPr>
          <a:xfrm>
            <a:off x="4847938" y="1480500"/>
            <a:ext cx="3385500" cy="241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6" name="Google Shape;356;p1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357" name="Google Shape;357;p1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1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60" name="Google Shape;360;p1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5" name="Google Shape;365;p19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366" name="Google Shape;366;p19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/>
          <p:nvPr>
            <p:ph type="title"/>
          </p:nvPr>
        </p:nvSpPr>
        <p:spPr>
          <a:xfrm>
            <a:off x="2257500" y="576063"/>
            <a:ext cx="4629000" cy="10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0" name="Google Shape;370;p20"/>
          <p:cNvSpPr txBox="1"/>
          <p:nvPr>
            <p:ph idx="1" type="subTitle"/>
          </p:nvPr>
        </p:nvSpPr>
        <p:spPr>
          <a:xfrm>
            <a:off x="2964800" y="1524450"/>
            <a:ext cx="32145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1" name="Google Shape;371;p20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372" name="Google Shape;372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3" name="Google Shape;373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74" name="Google Shape;374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80" name="Google Shape;380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20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386" name="Google Shape;386;p20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" name="Google Shape;388;p20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89" name="Google Shape;389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4" name="Google Shape;394;p20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95" name="Google Shape;39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20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00" name="Google Shape;400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02" name="Google Shape;402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08" name="Google Shape;408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3" name="Google Shape;413;p20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14" name="Google Shape;414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0"/>
          <p:cNvSpPr txBox="1"/>
          <p:nvPr/>
        </p:nvSpPr>
        <p:spPr>
          <a:xfrm>
            <a:off x="2689350" y="3427938"/>
            <a:ext cx="3765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2038200" y="2207942"/>
            <a:ext cx="5067600" cy="1154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  <a:noFill/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2038200" y="3307225"/>
            <a:ext cx="5067600" cy="43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" name="Google Shape;44;p3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5" name="Google Shape;45;p3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3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" name="Google Shape;58;p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59" name="Google Shape;59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68" name="Google Shape;68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71" name="Google Shape;71;p3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76" name="Google Shape;76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idx="1" type="body"/>
          </p:nvPr>
        </p:nvSpPr>
        <p:spPr>
          <a:xfrm>
            <a:off x="713225" y="1073075"/>
            <a:ext cx="7717500" cy="3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Didact Gothic"/>
              <a:buChar char="■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Didact Gothic"/>
              <a:buChar char="■"/>
              <a:defRPr/>
            </a:lvl9pPr>
          </a:lstStyle>
          <a:p/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7" name="Google Shape;87;p4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88" name="Google Shape;88;p4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" name="Google Shape;89;p4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" name="Google Shape;101;p4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02" name="Google Shape;102;p4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>
            <p:ph type="title"/>
          </p:nvPr>
        </p:nvSpPr>
        <p:spPr>
          <a:xfrm>
            <a:off x="1095150" y="521225"/>
            <a:ext cx="69537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5"/>
          <p:cNvSpPr txBox="1"/>
          <p:nvPr>
            <p:ph idx="1" type="subTitle"/>
          </p:nvPr>
        </p:nvSpPr>
        <p:spPr>
          <a:xfrm>
            <a:off x="1051706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"/>
          <p:cNvSpPr txBox="1"/>
          <p:nvPr>
            <p:ph idx="2" type="subTitle"/>
          </p:nvPr>
        </p:nvSpPr>
        <p:spPr>
          <a:xfrm>
            <a:off x="1051719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3" type="subTitle"/>
          </p:nvPr>
        </p:nvSpPr>
        <p:spPr>
          <a:xfrm>
            <a:off x="4989083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4" type="subTitle"/>
          </p:nvPr>
        </p:nvSpPr>
        <p:spPr>
          <a:xfrm>
            <a:off x="4989094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0" name="Google Shape;110;p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11" name="Google Shape;111;p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9" name="Google Shape;119;p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20" name="Google Shape;120;p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4" name="Google Shape;124;p6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25" name="Google Shape;125;p6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6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33" name="Google Shape;133;p6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" name="Google Shape;138;p6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39" name="Google Shape;139;p6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/>
          <p:nvPr>
            <p:ph idx="2" type="pic"/>
          </p:nvPr>
        </p:nvSpPr>
        <p:spPr>
          <a:xfrm>
            <a:off x="5838175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43" name="Google Shape;143;p7"/>
          <p:cNvSpPr txBox="1"/>
          <p:nvPr>
            <p:ph idx="1" type="subTitle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9pPr>
          </a:lstStyle>
          <a:p/>
        </p:txBody>
      </p:sp>
      <p:sp>
        <p:nvSpPr>
          <p:cNvPr id="144" name="Google Shape;144;p7"/>
          <p:cNvSpPr txBox="1"/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5" name="Google Shape;145;p7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46" name="Google Shape;146;p7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" name="Google Shape;154;p7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55" name="Google Shape;155;p7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/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9" name="Google Shape;189;p9"/>
          <p:cNvSpPr txBox="1"/>
          <p:nvPr>
            <p:ph idx="1" type="subTitle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rect b="b" l="l" r="r" t="t"/>
                <a:pathLst>
                  <a:path extrusionOk="0" h="2352" w="2352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rect b="b" l="l" r="r" t="t"/>
                <a:pathLst>
                  <a:path extrusionOk="0" h="2389" w="2352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rect b="b" l="l" r="r" t="t"/>
                <a:pathLst>
                  <a:path extrusionOk="0" h="2352" w="2389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rect b="b" l="l" r="r" t="t"/>
                <a:pathLst>
                  <a:path extrusionOk="0" h="2352" w="239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rect b="b" l="l" r="r" t="t"/>
                <a:pathLst>
                  <a:path extrusionOk="0" h="2390" w="2352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0"/>
          <p:cNvSpPr txBox="1"/>
          <p:nvPr>
            <p:ph type="title"/>
          </p:nvPr>
        </p:nvSpPr>
        <p:spPr>
          <a:xfrm>
            <a:off x="713225" y="521225"/>
            <a:ext cx="7717500" cy="763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c240JOul-l0" TargetMode="External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"/>
          <p:cNvSpPr txBox="1"/>
          <p:nvPr>
            <p:ph idx="2" type="ctrTitle"/>
          </p:nvPr>
        </p:nvSpPr>
        <p:spPr>
          <a:xfrm>
            <a:off x="471125" y="3016850"/>
            <a:ext cx="8405400" cy="9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Hannah Tandang, </a:t>
            </a:r>
            <a:r>
              <a:rPr lang="en"/>
              <a:t>Jianzheng Ruan, Joey Sorkin, Jiaxing Wang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453" name="Google Shape;453;p23"/>
          <p:cNvSpPr txBox="1"/>
          <p:nvPr>
            <p:ph type="ctrTitle"/>
          </p:nvPr>
        </p:nvSpPr>
        <p:spPr>
          <a:xfrm>
            <a:off x="1680900" y="1066275"/>
            <a:ext cx="5782200" cy="15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PONG USING VGA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2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Testing</a:t>
            </a:r>
            <a:endParaRPr/>
          </a:p>
        </p:txBody>
      </p:sp>
      <p:pic>
        <p:nvPicPr>
          <p:cNvPr id="515" name="Google Shape;5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969" y="1837025"/>
            <a:ext cx="3088527" cy="183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75" y="1342800"/>
            <a:ext cx="2504175" cy="15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1450" y="2765474"/>
            <a:ext cx="2955475" cy="173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</a:t>
            </a:r>
            <a:endParaRPr/>
          </a:p>
        </p:txBody>
      </p:sp>
      <p:graphicFrame>
        <p:nvGraphicFramePr>
          <p:cNvPr id="523" name="Google Shape;523;p33"/>
          <p:cNvGraphicFramePr/>
          <p:nvPr/>
        </p:nvGraphicFramePr>
        <p:xfrm>
          <a:off x="715375" y="132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{E7C12343-7FCF-4130-AEBD-D9C5CD96D197}</a:tableStyleId>
              </a:tblPr>
              <a:tblGrid>
                <a:gridCol w="2713100"/>
                <a:gridCol w="5000075"/>
              </a:tblGrid>
              <a:tr h="97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Gameplay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Gameplay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physics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is unique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 and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interesting while still being intuitive to play</a:t>
                      </a:r>
                      <a:endParaRPr sz="18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Simulations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Proficient use of simulations to see number increments and logic changes</a:t>
                      </a:r>
                      <a:endParaRPr sz="18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Integration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Successful integration of modules, with outputs of one module being inputs of other modules</a:t>
                      </a:r>
                      <a:endParaRPr sz="18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4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graphicFrame>
        <p:nvGraphicFramePr>
          <p:cNvPr id="529" name="Google Shape;529;p34"/>
          <p:cNvGraphicFramePr/>
          <p:nvPr/>
        </p:nvGraphicFramePr>
        <p:xfrm>
          <a:off x="715375" y="116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{E7C12343-7FCF-4130-AEBD-D9C5CD96D197}</a:tableStyleId>
              </a:tblPr>
              <a:tblGrid>
                <a:gridCol w="2713100"/>
                <a:gridCol w="50000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Top Module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Integration</a:t>
                      </a:r>
                      <a:endParaRPr sz="12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Integration of all modules into top module</a:t>
                      </a:r>
                      <a:endParaRPr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Velocity Subtraction</a:t>
                      </a:r>
                      <a:endParaRPr sz="12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No standardization →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Subtraction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 of numbers with different bit sizes, making two’s complement more difficult</a:t>
                      </a:r>
                      <a:endParaRPr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Coordinates</a:t>
                      </a:r>
                      <a:endParaRPr sz="12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Coordinates are slightly off on different monitors</a:t>
                      </a:r>
                      <a:endParaRPr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0" name="Google Shape;530;p34"/>
          <p:cNvSpPr txBox="1"/>
          <p:nvPr/>
        </p:nvSpPr>
        <p:spPr>
          <a:xfrm>
            <a:off x="715375" y="3161750"/>
            <a:ext cx="7713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Future Ideas</a:t>
            </a:r>
            <a:endParaRPr sz="23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-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Sound effects </a:t>
            </a:r>
            <a:endParaRPr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-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Better control of speed</a:t>
            </a:r>
            <a:endParaRPr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-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Start and end screen</a:t>
            </a:r>
            <a:endParaRPr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-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Single player</a:t>
            </a: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mode</a:t>
            </a:r>
            <a:endParaRPr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chivo"/>
              <a:buChar char="-"/>
            </a:pP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Improve score display</a:t>
            </a:r>
            <a:endParaRPr sz="1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</p:txBody>
      </p:sp>
      <p:pic>
        <p:nvPicPr>
          <p:cNvPr id="536" name="Google Shape;536;p35" title="Pong on VGA: EC311 F24 Group 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850" y="1045025"/>
            <a:ext cx="6238300" cy="35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"/>
          <p:cNvSpPr txBox="1"/>
          <p:nvPr>
            <p:ph type="title"/>
          </p:nvPr>
        </p:nvSpPr>
        <p:spPr>
          <a:xfrm>
            <a:off x="646700" y="1999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THANKS</a:t>
            </a:r>
            <a:endParaRPr sz="6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4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Goal/Motivation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613300" y="988025"/>
            <a:ext cx="6007800" cy="3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Motivation</a:t>
            </a:r>
            <a:endParaRPr b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Entertainment during winter br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eak using logic! :)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Implementing arcade games into FPGA for 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commercial 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use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Fidget toy using the FPGA board buttons and switches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Goal</a:t>
            </a:r>
            <a:endParaRPr b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Recreate Pong 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Apply theory learned from labs and lectures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Clock divider (VGA 25MHz : FPGA 100MHz)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Binary operations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Finite state diagrams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Develop larger interactive systems on Verilog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Enhance problem-solving and debugging skills in HDLs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60" name="Google Shape;4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825" y="1155150"/>
            <a:ext cx="1505936" cy="146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950" y="2698830"/>
            <a:ext cx="2159687" cy="2139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 txBox="1"/>
          <p:nvPr/>
        </p:nvSpPr>
        <p:spPr>
          <a:xfrm>
            <a:off x="713225" y="988025"/>
            <a:ext cx="76758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</a:t>
            </a:r>
            <a:r>
              <a:rPr lang="en" sz="16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ame start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 ball centered on screen, paddle on edges at screen_height / 2.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“Start”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button pressed: ball moves, ball.v updates</a:t>
            </a:r>
            <a:r>
              <a:rPr lang="en"/>
              <a:t> 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position by adding velocity.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While </a:t>
            </a:r>
            <a:r>
              <a:rPr lang="en" sz="16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ball moving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 detect ball collision with walls and paddles.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Colliding with top or bottom screen edge — ball bounces off wall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Colliding with left or right screen edge — opposing player scores, ball position resets to center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Colliding with paddles — x-velocity negates (two’s complement); y-velocity may be modified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Either player’s </a:t>
            </a:r>
            <a:r>
              <a:rPr lang="en" sz="16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score reaches 4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: game clock will stall.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lang="en" sz="16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“Reset”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button pressed: </a:t>
            </a:r>
            <a:r>
              <a:rPr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Resets game state until ”start” button pressed.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67" name="Google Shape;467;p25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Functionality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Design </a:t>
            </a:r>
            <a:r>
              <a:rPr lang="en">
                <a:solidFill>
                  <a:schemeClr val="lt2"/>
                </a:solidFill>
              </a:rPr>
              <a:t>Requirements</a:t>
            </a:r>
            <a:r>
              <a:rPr lang="en">
                <a:solidFill>
                  <a:schemeClr val="lt2"/>
                </a:solidFill>
              </a:rPr>
              <a:t>/Constraints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73" name="Google Shape;473;p26"/>
          <p:cNvSpPr txBox="1"/>
          <p:nvPr>
            <p:ph idx="4" type="subTitle"/>
          </p:nvPr>
        </p:nvSpPr>
        <p:spPr>
          <a:xfrm>
            <a:off x="713225" y="1603275"/>
            <a:ext cx="3462300" cy="25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Implementation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Separate modules instantiated in top module</a:t>
            </a:r>
            <a:r>
              <a:rPr lang="en" sz="1800"/>
              <a:t> →</a:t>
            </a:r>
            <a:r>
              <a:rPr lang="en" sz="1800"/>
              <a:t> individual responsibilities + simpler debugging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Global variables to communicate</a:t>
            </a:r>
            <a:endParaRPr sz="1800"/>
          </a:p>
        </p:txBody>
      </p:sp>
      <p:sp>
        <p:nvSpPr>
          <p:cNvPr id="474" name="Google Shape;474;p26"/>
          <p:cNvSpPr txBox="1"/>
          <p:nvPr>
            <p:ph idx="6" type="subTitle"/>
          </p:nvPr>
        </p:nvSpPr>
        <p:spPr>
          <a:xfrm>
            <a:off x="4442525" y="1557000"/>
            <a:ext cx="3988200" cy="28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Requirements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‐"/>
            </a:pPr>
            <a:r>
              <a:rPr lang="en" sz="1800"/>
              <a:t>2 player pong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‐"/>
            </a:pPr>
            <a:r>
              <a:rPr lang="en" sz="1800"/>
              <a:t>able to move paddles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‐"/>
            </a:pPr>
            <a:r>
              <a:rPr lang="en" sz="1800"/>
              <a:t>ball with changing velocity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‐"/>
            </a:pPr>
            <a:r>
              <a:rPr lang="en" sz="1800"/>
              <a:t>displaying score and ending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Constraints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‐"/>
            </a:pPr>
            <a:r>
              <a:rPr lang="en" sz="1800"/>
              <a:t>Monitor size &amp; resolution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‐"/>
            </a:pPr>
            <a:r>
              <a:rPr lang="en" sz="1800"/>
              <a:t>Inputs on FPGA board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480" name="Google Shape;480;p27"/>
          <p:cNvPicPr preferRelativeResize="0"/>
          <p:nvPr/>
        </p:nvPicPr>
        <p:blipFill rotWithShape="1">
          <a:blip r:embed="rId3">
            <a:alphaModFix/>
          </a:blip>
          <a:srcRect b="3807" l="0" r="6349" t="5092"/>
          <a:stretch/>
        </p:blipFill>
        <p:spPr>
          <a:xfrm>
            <a:off x="1290200" y="1098500"/>
            <a:ext cx="6563601" cy="350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486" name="Google Shape;4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075" y="1097575"/>
            <a:ext cx="5564746" cy="385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FSMs</a:t>
            </a:r>
            <a:endParaRPr/>
          </a:p>
        </p:txBody>
      </p:sp>
      <p:pic>
        <p:nvPicPr>
          <p:cNvPr id="492" name="Google Shape;492;p29"/>
          <p:cNvPicPr preferRelativeResize="0"/>
          <p:nvPr/>
        </p:nvPicPr>
        <p:blipFill rotWithShape="1">
          <a:blip r:embed="rId3">
            <a:alphaModFix/>
          </a:blip>
          <a:srcRect b="1758" l="0" r="19839" t="0"/>
          <a:stretch/>
        </p:blipFill>
        <p:spPr>
          <a:xfrm>
            <a:off x="5291925" y="1310900"/>
            <a:ext cx="3138801" cy="29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" y="1278475"/>
            <a:ext cx="4987124" cy="3171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0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499" name="Google Shape;4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50" y="1712875"/>
            <a:ext cx="7717502" cy="264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0"/>
          <p:cNvPicPr preferRelativeResize="0"/>
          <p:nvPr/>
        </p:nvPicPr>
        <p:blipFill rotWithShape="1">
          <a:blip r:embed="rId4">
            <a:alphaModFix/>
          </a:blip>
          <a:srcRect b="0" l="8138" r="0" t="0"/>
          <a:stretch/>
        </p:blipFill>
        <p:spPr>
          <a:xfrm>
            <a:off x="6229075" y="2467550"/>
            <a:ext cx="2571825" cy="22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0"/>
          <p:cNvSpPr txBox="1"/>
          <p:nvPr/>
        </p:nvSpPr>
        <p:spPr>
          <a:xfrm>
            <a:off x="713225" y="1199875"/>
            <a:ext cx="5213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Collision between the ball and the right paddle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1"/>
          <p:cNvSpPr txBox="1"/>
          <p:nvPr/>
        </p:nvSpPr>
        <p:spPr>
          <a:xfrm>
            <a:off x="713225" y="1024325"/>
            <a:ext cx="37692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Objects </a:t>
            </a:r>
            <a:r>
              <a:rPr lang="en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are generated by the rectangle.v module.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When the VGA is drawing a pixel within the bounds of this rectangle, level becomes true and the pixel is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set to white.</a:t>
            </a:r>
            <a:endParaRPr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07" name="Google Shape;507;p31"/>
          <p:cNvSpPr txBox="1"/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pic>
        <p:nvPicPr>
          <p:cNvPr id="508" name="Google Shape;508;p31"/>
          <p:cNvPicPr preferRelativeResize="0"/>
          <p:nvPr/>
        </p:nvPicPr>
        <p:blipFill rotWithShape="1">
          <a:blip r:embed="rId3">
            <a:alphaModFix/>
          </a:blip>
          <a:srcRect b="0" l="8676" r="8535" t="0"/>
          <a:stretch/>
        </p:blipFill>
        <p:spPr>
          <a:xfrm>
            <a:off x="-92575" y="3345225"/>
            <a:ext cx="4916424" cy="204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250" y="1024325"/>
            <a:ext cx="4116625" cy="36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